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90" r:id="rId5"/>
    <p:sldId id="280" r:id="rId6"/>
    <p:sldId id="283" r:id="rId7"/>
    <p:sldId id="295" r:id="rId8"/>
    <p:sldId id="284" r:id="rId9"/>
    <p:sldId id="291" r:id="rId10"/>
    <p:sldId id="292" r:id="rId11"/>
    <p:sldId id="285" r:id="rId12"/>
    <p:sldId id="286" r:id="rId13"/>
    <p:sldId id="297" r:id="rId14"/>
    <p:sldId id="298" r:id="rId15"/>
    <p:sldId id="301" r:id="rId16"/>
    <p:sldId id="300" r:id="rId17"/>
    <p:sldId id="287" r:id="rId18"/>
    <p:sldId id="288" r:id="rId19"/>
    <p:sldId id="296" r:id="rId20"/>
    <p:sldId id="289"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09" d="100"/>
          <a:sy n="109" d="100"/>
        </p:scale>
        <p:origin x="6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D3E607-422A-4A6B-941E-D519EB32CF36}"/>
              </a:ext>
            </a:extLst>
          </p:cNvPr>
          <p:cNvSpPr/>
          <p:nvPr/>
        </p:nvSpPr>
        <p:spPr>
          <a:xfrm>
            <a:off x="383098" y="512817"/>
            <a:ext cx="11425804" cy="5832366"/>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t> Be at least 8-10 min. long</a:t>
            </a:r>
          </a:p>
          <a:p>
            <a:pPr marL="285750" indent="-285750">
              <a:spcBef>
                <a:spcPts val="600"/>
              </a:spcBef>
              <a:spcAft>
                <a:spcPts val="600"/>
              </a:spcAft>
              <a:buFont typeface="Arial" panose="020B0604020202020204" pitchFamily="34" charset="0"/>
              <a:buChar char="•"/>
            </a:pPr>
            <a:r>
              <a:rPr lang="en-US" dirty="0"/>
              <a:t> Describe the core message or hypothesis for your project.</a:t>
            </a:r>
          </a:p>
          <a:p>
            <a:pPr marL="285750" indent="-285750">
              <a:spcBef>
                <a:spcPts val="600"/>
              </a:spcBef>
              <a:spcAft>
                <a:spcPts val="600"/>
              </a:spcAft>
              <a:buFont typeface="Arial" panose="020B0604020202020204" pitchFamily="34" charset="0"/>
              <a:buChar char="•"/>
            </a:pPr>
            <a:r>
              <a:rPr lang="en-US" dirty="0"/>
              <a:t> Describe the questions you and your group found interesting, and what motivated you to answer them</a:t>
            </a:r>
          </a:p>
          <a:p>
            <a:pPr marL="285750" indent="-285750">
              <a:spcBef>
                <a:spcPts val="600"/>
              </a:spcBef>
              <a:spcAft>
                <a:spcPts val="600"/>
              </a:spcAft>
              <a:buFont typeface="Arial" panose="020B0604020202020204" pitchFamily="34" charset="0"/>
              <a:buChar char="•"/>
            </a:pPr>
            <a:r>
              <a:rPr lang="en-US" dirty="0"/>
              <a:t> Summarize where and how you found the data you used to answer these questions</a:t>
            </a:r>
          </a:p>
          <a:p>
            <a:pPr marL="285750" indent="-285750">
              <a:spcBef>
                <a:spcPts val="600"/>
              </a:spcBef>
              <a:spcAft>
                <a:spcPts val="600"/>
              </a:spcAft>
              <a:buFont typeface="Arial" panose="020B0604020202020204" pitchFamily="34" charset="0"/>
              <a:buChar char="•"/>
            </a:pPr>
            <a:r>
              <a:rPr lang="en-US" dirty="0"/>
              <a:t> Describe the data exploration and cleanup process (accompanied by your </a:t>
            </a:r>
            <a:r>
              <a:rPr lang="en-US" dirty="0" err="1"/>
              <a:t>Jupyter</a:t>
            </a:r>
            <a:r>
              <a:rPr lang="en-US" dirty="0"/>
              <a:t> Notebook)</a:t>
            </a:r>
          </a:p>
          <a:p>
            <a:pPr marL="285750" indent="-285750">
              <a:spcBef>
                <a:spcPts val="600"/>
              </a:spcBef>
              <a:spcAft>
                <a:spcPts val="600"/>
              </a:spcAft>
              <a:buFont typeface="Arial" panose="020B0604020202020204" pitchFamily="34" charset="0"/>
              <a:buChar char="•"/>
            </a:pPr>
            <a:r>
              <a:rPr lang="en-US" dirty="0"/>
              <a:t> Describe the analysis process (accompanied by your </a:t>
            </a:r>
            <a:r>
              <a:rPr lang="en-US" dirty="0" err="1"/>
              <a:t>Jupyter</a:t>
            </a:r>
            <a:r>
              <a:rPr lang="en-US" dirty="0"/>
              <a:t> Notebook)</a:t>
            </a:r>
          </a:p>
          <a:p>
            <a:pPr marL="285750" indent="-285750">
              <a:spcBef>
                <a:spcPts val="600"/>
              </a:spcBef>
              <a:spcAft>
                <a:spcPts val="600"/>
              </a:spcAft>
              <a:buFont typeface="Arial" panose="020B0604020202020204" pitchFamily="34" charset="0"/>
              <a:buChar char="•"/>
            </a:pPr>
            <a:r>
              <a:rPr lang="en-US" dirty="0"/>
              <a:t> Summarize your conclusions. This should include a numerical summary (i.e., what data did your analysis yield), as well as visualizations of that summary (plots of the final analysis data)</a:t>
            </a:r>
          </a:p>
          <a:p>
            <a:pPr marL="285750" indent="-285750">
              <a:spcBef>
                <a:spcPts val="600"/>
              </a:spcBef>
              <a:spcAft>
                <a:spcPts val="600"/>
              </a:spcAft>
              <a:buFont typeface="Arial" panose="020B0604020202020204" pitchFamily="34" charset="0"/>
              <a:buChar char="•"/>
            </a:pPr>
            <a:r>
              <a:rPr lang="en-US" dirty="0"/>
              <a:t> Discuss the implications of your findings. This is where you get to have an open-ended discussion about what your findings "mean".</a:t>
            </a:r>
          </a:p>
          <a:p>
            <a:pPr marL="285750" indent="-285750">
              <a:spcBef>
                <a:spcPts val="600"/>
              </a:spcBef>
              <a:spcAft>
                <a:spcPts val="600"/>
              </a:spcAft>
              <a:buFont typeface="Arial" panose="020B0604020202020204" pitchFamily="34" charset="0"/>
              <a:buChar char="•"/>
            </a:pPr>
            <a:r>
              <a:rPr lang="en-US" dirty="0"/>
              <a:t> Tell a good story! Storytelling through data analysis is no different than in literature. Find your narrative and use your analysis and visualization skills to highlight conflict and resolution in your data.</a:t>
            </a:r>
          </a:p>
          <a:p>
            <a:pPr marL="285750" indent="-285750">
              <a:buFont typeface="Arial" panose="020B0604020202020204" pitchFamily="34" charset="0"/>
              <a:buChar char="•"/>
            </a:pPr>
            <a:endParaRPr lang="en-US" dirty="0"/>
          </a:p>
          <a:p>
            <a:r>
              <a:rPr lang="en-US" dirty="0"/>
              <a:t>Presentation Guidelines</a:t>
            </a:r>
          </a:p>
          <a:p>
            <a:pPr marL="285750" indent="-285750">
              <a:buFont typeface="Arial" panose="020B0604020202020204" pitchFamily="34" charset="0"/>
              <a:buChar char="•"/>
            </a:pPr>
            <a:r>
              <a:rPr lang="en-US" dirty="0"/>
              <a:t>You are free to structure your presentations to your liking, but students tend to have success with the following format.</a:t>
            </a:r>
          </a:p>
        </p:txBody>
      </p:sp>
    </p:spTree>
    <p:extLst>
      <p:ext uri="{BB962C8B-B14F-4D97-AF65-F5344CB8AC3E}">
        <p14:creationId xmlns:p14="http://schemas.microsoft.com/office/powerpoint/2010/main" val="2125639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C57A-95B4-4BC8-97E9-62865C3C60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D8AFF5-5DE1-4BED-AB93-CAF108C26DD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8A781B7-433D-40AC-9954-C094BAA73AD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56046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CE65-F156-4FFC-BD7B-AF0F20965E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C8D01E-D082-492F-A885-8DAD7193B74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78FE9C5-7D6C-4D3C-9486-83D7078B4F4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7969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C14D-4213-46D8-8EE3-1FDCE30EA8E2}"/>
              </a:ext>
            </a:extLst>
          </p:cNvPr>
          <p:cNvSpPr>
            <a:spLocks noGrp="1"/>
          </p:cNvSpPr>
          <p:nvPr>
            <p:ph type="title"/>
          </p:nvPr>
        </p:nvSpPr>
        <p:spPr/>
        <p:txBody>
          <a:bodyPr>
            <a:normAutofit/>
          </a:bodyPr>
          <a:lstStyle/>
          <a:p>
            <a:r>
              <a:rPr lang="en-US" sz="4800" dirty="0"/>
              <a:t>Generation X</a:t>
            </a:r>
            <a:endParaRPr lang="en-US" dirty="0"/>
          </a:p>
        </p:txBody>
      </p:sp>
      <p:sp>
        <p:nvSpPr>
          <p:cNvPr id="3" name="Text Placeholder 2">
            <a:extLst>
              <a:ext uri="{FF2B5EF4-FFF2-40B4-BE49-F238E27FC236}">
                <a16:creationId xmlns:a16="http://schemas.microsoft.com/office/drawing/2014/main" id="{0E29072B-8335-4C6D-A74D-7D9933C2B911}"/>
              </a:ext>
            </a:extLst>
          </p:cNvPr>
          <p:cNvSpPr>
            <a:spLocks noGrp="1"/>
          </p:cNvSpPr>
          <p:nvPr>
            <p:ph type="body" idx="1"/>
          </p:nvPr>
        </p:nvSpPr>
        <p:spPr>
          <a:xfrm>
            <a:off x="1064071" y="1846210"/>
            <a:ext cx="4764764" cy="692494"/>
          </a:xfrm>
        </p:spPr>
        <p:txBody>
          <a:bodyPr/>
          <a:lstStyle/>
          <a:p>
            <a:r>
              <a:rPr lang="en-US" sz="2000" dirty="0"/>
              <a:t>Pearson correlation coefficient between ‘Being Obese’ and ‘No physical activity’</a:t>
            </a:r>
          </a:p>
        </p:txBody>
      </p:sp>
      <p:pic>
        <p:nvPicPr>
          <p:cNvPr id="7" name="Content Placeholder 6">
            <a:extLst>
              <a:ext uri="{FF2B5EF4-FFF2-40B4-BE49-F238E27FC236}">
                <a16:creationId xmlns:a16="http://schemas.microsoft.com/office/drawing/2014/main" id="{4DA584A0-D323-44B4-8D0B-A5F0429F536A}"/>
              </a:ext>
            </a:extLst>
          </p:cNvPr>
          <p:cNvPicPr>
            <a:picLocks noGrp="1" noChangeAspect="1"/>
          </p:cNvPicPr>
          <p:nvPr>
            <p:ph sz="half" idx="2"/>
          </p:nvPr>
        </p:nvPicPr>
        <p:blipFill>
          <a:blip r:embed="rId2"/>
          <a:stretch>
            <a:fillRect/>
          </a:stretch>
        </p:blipFill>
        <p:spPr>
          <a:xfrm>
            <a:off x="1542093" y="2806101"/>
            <a:ext cx="3772227" cy="2834886"/>
          </a:xfrm>
          <a:prstGeom prst="rect">
            <a:avLst/>
          </a:prstGeom>
        </p:spPr>
      </p:pic>
      <p:sp>
        <p:nvSpPr>
          <p:cNvPr id="5" name="Text Placeholder 4">
            <a:extLst>
              <a:ext uri="{FF2B5EF4-FFF2-40B4-BE49-F238E27FC236}">
                <a16:creationId xmlns:a16="http://schemas.microsoft.com/office/drawing/2014/main" id="{9D1282F0-E406-405B-AAC3-EAC0D7088B73}"/>
              </a:ext>
            </a:extLst>
          </p:cNvPr>
          <p:cNvSpPr>
            <a:spLocks noGrp="1"/>
          </p:cNvSpPr>
          <p:nvPr>
            <p:ph type="body" sz="quarter" idx="3"/>
          </p:nvPr>
        </p:nvSpPr>
        <p:spPr>
          <a:xfrm>
            <a:off x="6348347" y="2093748"/>
            <a:ext cx="4779582" cy="692495"/>
          </a:xfrm>
        </p:spPr>
        <p:txBody>
          <a:bodyPr/>
          <a:lstStyle/>
          <a:p>
            <a:r>
              <a:rPr lang="en-US" sz="2000" dirty="0"/>
              <a:t>Pearson correlation coefficient between ‘Being Obese’ and ‘No vegetable or fruit consumption’</a:t>
            </a:r>
          </a:p>
        </p:txBody>
      </p:sp>
      <p:pic>
        <p:nvPicPr>
          <p:cNvPr id="11" name="Content Placeholder 10">
            <a:extLst>
              <a:ext uri="{FF2B5EF4-FFF2-40B4-BE49-F238E27FC236}">
                <a16:creationId xmlns:a16="http://schemas.microsoft.com/office/drawing/2014/main" id="{04E6C08D-1EB7-45E9-962A-C298D542A487}"/>
              </a:ext>
            </a:extLst>
          </p:cNvPr>
          <p:cNvPicPr>
            <a:picLocks noGrp="1" noChangeAspect="1"/>
          </p:cNvPicPr>
          <p:nvPr>
            <p:ph sz="quarter" idx="4"/>
          </p:nvPr>
        </p:nvPicPr>
        <p:blipFill>
          <a:blip r:embed="rId3"/>
          <a:stretch>
            <a:fillRect/>
          </a:stretch>
        </p:blipFill>
        <p:spPr>
          <a:xfrm>
            <a:off x="6843706" y="2844204"/>
            <a:ext cx="3817951" cy="2758679"/>
          </a:xfrm>
          <a:prstGeom prst="rect">
            <a:avLst/>
          </a:prstGeom>
        </p:spPr>
      </p:pic>
    </p:spTree>
    <p:extLst>
      <p:ext uri="{BB962C8B-B14F-4D97-AF65-F5344CB8AC3E}">
        <p14:creationId xmlns:p14="http://schemas.microsoft.com/office/powerpoint/2010/main" val="371445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AF33-E24E-4F86-87ED-F02F71988E41}"/>
              </a:ext>
            </a:extLst>
          </p:cNvPr>
          <p:cNvSpPr>
            <a:spLocks noGrp="1"/>
          </p:cNvSpPr>
          <p:nvPr>
            <p:ph type="title"/>
          </p:nvPr>
        </p:nvSpPr>
        <p:spPr/>
        <p:txBody>
          <a:bodyPr/>
          <a:lstStyle/>
          <a:p>
            <a:r>
              <a:rPr lang="en-US" dirty="0"/>
              <a:t>Millennials</a:t>
            </a:r>
          </a:p>
        </p:txBody>
      </p:sp>
      <p:sp>
        <p:nvSpPr>
          <p:cNvPr id="3" name="Text Placeholder 2">
            <a:extLst>
              <a:ext uri="{FF2B5EF4-FFF2-40B4-BE49-F238E27FC236}">
                <a16:creationId xmlns:a16="http://schemas.microsoft.com/office/drawing/2014/main" id="{EDC262D1-5AF4-4904-8736-CD569063D1EB}"/>
              </a:ext>
            </a:extLst>
          </p:cNvPr>
          <p:cNvSpPr>
            <a:spLocks noGrp="1"/>
          </p:cNvSpPr>
          <p:nvPr>
            <p:ph type="body" idx="1"/>
          </p:nvPr>
        </p:nvSpPr>
        <p:spPr/>
        <p:txBody>
          <a:bodyPr/>
          <a:lstStyle/>
          <a:p>
            <a:r>
              <a:rPr lang="en-US" sz="2000" dirty="0"/>
              <a:t>Pearson correlation coefficient between ‘Being Obese’ and ‘No physical activity’</a:t>
            </a:r>
          </a:p>
        </p:txBody>
      </p:sp>
      <p:pic>
        <p:nvPicPr>
          <p:cNvPr id="7" name="Content Placeholder 6">
            <a:extLst>
              <a:ext uri="{FF2B5EF4-FFF2-40B4-BE49-F238E27FC236}">
                <a16:creationId xmlns:a16="http://schemas.microsoft.com/office/drawing/2014/main" id="{347D8A93-4015-479F-834C-ACF304C2116B}"/>
              </a:ext>
            </a:extLst>
          </p:cNvPr>
          <p:cNvPicPr>
            <a:picLocks noGrp="1" noChangeAspect="1"/>
          </p:cNvPicPr>
          <p:nvPr>
            <p:ph sz="half" idx="2"/>
          </p:nvPr>
        </p:nvPicPr>
        <p:blipFill>
          <a:blip r:embed="rId2"/>
          <a:stretch>
            <a:fillRect/>
          </a:stretch>
        </p:blipFill>
        <p:spPr>
          <a:xfrm>
            <a:off x="1519231" y="2813722"/>
            <a:ext cx="3817951" cy="2819644"/>
          </a:xfrm>
          <a:prstGeom prst="rect">
            <a:avLst/>
          </a:prstGeom>
        </p:spPr>
      </p:pic>
      <p:sp>
        <p:nvSpPr>
          <p:cNvPr id="5" name="Text Placeholder 4">
            <a:extLst>
              <a:ext uri="{FF2B5EF4-FFF2-40B4-BE49-F238E27FC236}">
                <a16:creationId xmlns:a16="http://schemas.microsoft.com/office/drawing/2014/main" id="{5F6C2431-1938-46BD-85F1-35D503F93A2D}"/>
              </a:ext>
            </a:extLst>
          </p:cNvPr>
          <p:cNvSpPr>
            <a:spLocks noGrp="1"/>
          </p:cNvSpPr>
          <p:nvPr>
            <p:ph type="body" sz="quarter" idx="3"/>
          </p:nvPr>
        </p:nvSpPr>
        <p:spPr>
          <a:xfrm>
            <a:off x="6362890" y="2117416"/>
            <a:ext cx="4779582" cy="692495"/>
          </a:xfrm>
        </p:spPr>
        <p:txBody>
          <a:bodyPr/>
          <a:lstStyle/>
          <a:p>
            <a:r>
              <a:rPr lang="en-US" sz="2000" dirty="0"/>
              <a:t>Pearson correlation coefficient between ‘Being Obese’ and ‘No vegetable or fruit consumption’</a:t>
            </a:r>
          </a:p>
        </p:txBody>
      </p:sp>
      <p:pic>
        <p:nvPicPr>
          <p:cNvPr id="8" name="Content Placeholder 7">
            <a:extLst>
              <a:ext uri="{FF2B5EF4-FFF2-40B4-BE49-F238E27FC236}">
                <a16:creationId xmlns:a16="http://schemas.microsoft.com/office/drawing/2014/main" id="{623B9551-7751-4C25-8DA7-1C76164B4D33}"/>
              </a:ext>
            </a:extLst>
          </p:cNvPr>
          <p:cNvPicPr>
            <a:picLocks noGrp="1" noChangeAspect="1"/>
          </p:cNvPicPr>
          <p:nvPr>
            <p:ph sz="quarter" idx="4"/>
          </p:nvPr>
        </p:nvPicPr>
        <p:blipFill>
          <a:blip r:embed="rId3"/>
          <a:stretch>
            <a:fillRect/>
          </a:stretch>
        </p:blipFill>
        <p:spPr>
          <a:xfrm>
            <a:off x="6858947" y="2809911"/>
            <a:ext cx="3787468" cy="2827265"/>
          </a:xfrm>
          <a:prstGeom prst="rect">
            <a:avLst/>
          </a:prstGeom>
        </p:spPr>
      </p:pic>
    </p:spTree>
    <p:extLst>
      <p:ext uri="{BB962C8B-B14F-4D97-AF65-F5344CB8AC3E}">
        <p14:creationId xmlns:p14="http://schemas.microsoft.com/office/powerpoint/2010/main" val="385806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1F5D-C1B4-4036-8332-AFC57E116912}"/>
              </a:ext>
            </a:extLst>
          </p:cNvPr>
          <p:cNvSpPr>
            <a:spLocks noGrp="1"/>
          </p:cNvSpPr>
          <p:nvPr>
            <p:ph type="title"/>
          </p:nvPr>
        </p:nvSpPr>
        <p:spPr/>
        <p:txBody>
          <a:bodyPr/>
          <a:lstStyle/>
          <a:p>
            <a:r>
              <a:rPr lang="en-US" dirty="0"/>
              <a:t>Discussion (all)</a:t>
            </a:r>
          </a:p>
        </p:txBody>
      </p:sp>
      <p:sp>
        <p:nvSpPr>
          <p:cNvPr id="3" name="Text Placeholder 2">
            <a:extLst>
              <a:ext uri="{FF2B5EF4-FFF2-40B4-BE49-F238E27FC236}">
                <a16:creationId xmlns:a16="http://schemas.microsoft.com/office/drawing/2014/main" id="{33A6E795-6285-40D7-BBA6-A97CBE2FA251}"/>
              </a:ext>
            </a:extLst>
          </p:cNvPr>
          <p:cNvSpPr>
            <a:spLocks noGrp="1"/>
          </p:cNvSpPr>
          <p:nvPr>
            <p:ph type="body" idx="1"/>
          </p:nvPr>
        </p:nvSpPr>
        <p:spPr/>
        <p:txBody>
          <a:bodyPr/>
          <a:lstStyle/>
          <a:p>
            <a:r>
              <a:rPr lang="en-US" dirty="0"/>
              <a:t>Discuss your findings. Did you find what you expected to find? If not, why not? What inferences or general conclusions can you draw from your analysis?</a:t>
            </a:r>
          </a:p>
        </p:txBody>
      </p:sp>
    </p:spTree>
    <p:extLst>
      <p:ext uri="{BB962C8B-B14F-4D97-AF65-F5344CB8AC3E}">
        <p14:creationId xmlns:p14="http://schemas.microsoft.com/office/powerpoint/2010/main" val="3902464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388A-419D-44F3-89B8-31EA3D98288E}"/>
              </a:ext>
            </a:extLst>
          </p:cNvPr>
          <p:cNvSpPr>
            <a:spLocks noGrp="1"/>
          </p:cNvSpPr>
          <p:nvPr>
            <p:ph type="title"/>
          </p:nvPr>
        </p:nvSpPr>
        <p:spPr/>
        <p:txBody>
          <a:bodyPr/>
          <a:lstStyle/>
          <a:p>
            <a:r>
              <a:rPr lang="en-US" dirty="0"/>
              <a:t>Post Mortem (Darlene B)</a:t>
            </a:r>
          </a:p>
        </p:txBody>
      </p:sp>
      <p:sp>
        <p:nvSpPr>
          <p:cNvPr id="3" name="Text Placeholder 2">
            <a:extLst>
              <a:ext uri="{FF2B5EF4-FFF2-40B4-BE49-F238E27FC236}">
                <a16:creationId xmlns:a16="http://schemas.microsoft.com/office/drawing/2014/main" id="{4AFE8F9E-A862-4E67-AA04-12A009103765}"/>
              </a:ext>
            </a:extLst>
          </p:cNvPr>
          <p:cNvSpPr>
            <a:spLocks noGrp="1"/>
          </p:cNvSpPr>
          <p:nvPr>
            <p:ph type="body" idx="1"/>
          </p:nvPr>
        </p:nvSpPr>
        <p:spPr/>
        <p:txBody>
          <a:bodyPr>
            <a:noAutofit/>
          </a:bodyPr>
          <a:lstStyle/>
          <a:p>
            <a:r>
              <a:rPr lang="en-US" sz="1200" dirty="0"/>
              <a:t>Discuss any difficulties that arose, and how you dealt with them</a:t>
            </a:r>
          </a:p>
          <a:p>
            <a:r>
              <a:rPr lang="en-US" sz="1200" b="1" dirty="0" err="1"/>
              <a:t>ValueError</a:t>
            </a:r>
            <a:r>
              <a:rPr lang="en-US" sz="1200" b="1" dirty="0"/>
              <a:t>: x and y must have the same length.</a:t>
            </a:r>
          </a:p>
          <a:p>
            <a:r>
              <a:rPr lang="en-US" sz="1200" b="1" dirty="0"/>
              <a:t>Deleting a ‘(‘</a:t>
            </a:r>
          </a:p>
          <a:p>
            <a:r>
              <a:rPr lang="en-US" sz="1200" b="1" dirty="0"/>
              <a:t>Re-running constantly</a:t>
            </a:r>
          </a:p>
          <a:p>
            <a:endParaRPr lang="en-US" sz="1200" dirty="0"/>
          </a:p>
          <a:p>
            <a:r>
              <a:rPr lang="en-US" sz="1200" dirty="0"/>
              <a:t>Discuss any additional questions that came up, but which you didn't have time to answer: What would you research next, if you had two more weeks?</a:t>
            </a:r>
          </a:p>
        </p:txBody>
      </p:sp>
    </p:spTree>
    <p:extLst>
      <p:ext uri="{BB962C8B-B14F-4D97-AF65-F5344CB8AC3E}">
        <p14:creationId xmlns:p14="http://schemas.microsoft.com/office/powerpoint/2010/main" val="329417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D89A-ECAA-4227-8D8C-8108D18A3F54}"/>
              </a:ext>
            </a:extLst>
          </p:cNvPr>
          <p:cNvSpPr>
            <a:spLocks noGrp="1"/>
          </p:cNvSpPr>
          <p:nvPr>
            <p:ph type="title"/>
          </p:nvPr>
        </p:nvSpPr>
        <p:spPr/>
        <p:txBody>
          <a:bodyPr>
            <a:normAutofit fontScale="90000"/>
          </a:bodyPr>
          <a:lstStyle/>
          <a:p>
            <a:r>
              <a:rPr lang="en-US" sz="4800" b="1" dirty="0" err="1"/>
              <a:t>ValueError</a:t>
            </a:r>
            <a:r>
              <a:rPr lang="en-US" sz="4800" b="1" dirty="0"/>
              <a:t>: x and y must have the same length.</a:t>
            </a:r>
            <a:br>
              <a:rPr lang="en-US" sz="4800" b="1" dirty="0"/>
            </a:br>
            <a:endParaRPr lang="en-US" dirty="0"/>
          </a:p>
        </p:txBody>
      </p:sp>
      <p:pic>
        <p:nvPicPr>
          <p:cNvPr id="4" name="Content Placeholder 3">
            <a:extLst>
              <a:ext uri="{FF2B5EF4-FFF2-40B4-BE49-F238E27FC236}">
                <a16:creationId xmlns:a16="http://schemas.microsoft.com/office/drawing/2014/main" id="{FE2965AE-9F41-4003-B576-BE963FDE98F3}"/>
              </a:ext>
            </a:extLst>
          </p:cNvPr>
          <p:cNvPicPr>
            <a:picLocks noGrp="1" noChangeAspect="1"/>
          </p:cNvPicPr>
          <p:nvPr>
            <p:ph idx="1"/>
          </p:nvPr>
        </p:nvPicPr>
        <p:blipFill>
          <a:blip r:embed="rId2"/>
          <a:stretch>
            <a:fillRect/>
          </a:stretch>
        </p:blipFill>
        <p:spPr>
          <a:xfrm>
            <a:off x="2240628" y="1752700"/>
            <a:ext cx="7552074" cy="1607959"/>
          </a:xfrm>
          <a:prstGeom prst="rect">
            <a:avLst/>
          </a:prstGeom>
        </p:spPr>
      </p:pic>
      <p:pic>
        <p:nvPicPr>
          <p:cNvPr id="5" name="Picture 4">
            <a:extLst>
              <a:ext uri="{FF2B5EF4-FFF2-40B4-BE49-F238E27FC236}">
                <a16:creationId xmlns:a16="http://schemas.microsoft.com/office/drawing/2014/main" id="{838BF8BA-25B5-4FA5-8DF0-CF1069746152}"/>
              </a:ext>
            </a:extLst>
          </p:cNvPr>
          <p:cNvPicPr>
            <a:picLocks noChangeAspect="1"/>
          </p:cNvPicPr>
          <p:nvPr/>
        </p:nvPicPr>
        <p:blipFill>
          <a:blip r:embed="rId3"/>
          <a:stretch>
            <a:fillRect/>
          </a:stretch>
        </p:blipFill>
        <p:spPr>
          <a:xfrm>
            <a:off x="2233007" y="5364403"/>
            <a:ext cx="7559695" cy="883997"/>
          </a:xfrm>
          <a:prstGeom prst="rect">
            <a:avLst/>
          </a:prstGeom>
        </p:spPr>
      </p:pic>
      <p:pic>
        <p:nvPicPr>
          <p:cNvPr id="6" name="Picture 5">
            <a:extLst>
              <a:ext uri="{FF2B5EF4-FFF2-40B4-BE49-F238E27FC236}">
                <a16:creationId xmlns:a16="http://schemas.microsoft.com/office/drawing/2014/main" id="{5F5F4D82-E194-48AF-96A9-7ED9A89F9182}"/>
              </a:ext>
            </a:extLst>
          </p:cNvPr>
          <p:cNvPicPr>
            <a:picLocks noChangeAspect="1"/>
          </p:cNvPicPr>
          <p:nvPr/>
        </p:nvPicPr>
        <p:blipFill>
          <a:blip r:embed="rId4"/>
          <a:stretch>
            <a:fillRect/>
          </a:stretch>
        </p:blipFill>
        <p:spPr>
          <a:xfrm>
            <a:off x="2240628" y="3429000"/>
            <a:ext cx="2667231" cy="1867062"/>
          </a:xfrm>
          <a:prstGeom prst="rect">
            <a:avLst/>
          </a:prstGeom>
        </p:spPr>
      </p:pic>
      <p:pic>
        <p:nvPicPr>
          <p:cNvPr id="7" name="Picture 6">
            <a:extLst>
              <a:ext uri="{FF2B5EF4-FFF2-40B4-BE49-F238E27FC236}">
                <a16:creationId xmlns:a16="http://schemas.microsoft.com/office/drawing/2014/main" id="{48323CBA-1037-4AD2-8E09-7109DD0AC40D}"/>
              </a:ext>
            </a:extLst>
          </p:cNvPr>
          <p:cNvPicPr>
            <a:picLocks noChangeAspect="1"/>
          </p:cNvPicPr>
          <p:nvPr/>
        </p:nvPicPr>
        <p:blipFill>
          <a:blip r:embed="rId5"/>
          <a:stretch>
            <a:fillRect/>
          </a:stretch>
        </p:blipFill>
        <p:spPr>
          <a:xfrm>
            <a:off x="7216919" y="3423564"/>
            <a:ext cx="2575783" cy="1867062"/>
          </a:xfrm>
          <a:prstGeom prst="rect">
            <a:avLst/>
          </a:prstGeom>
        </p:spPr>
      </p:pic>
    </p:spTree>
    <p:extLst>
      <p:ext uri="{BB962C8B-B14F-4D97-AF65-F5344CB8AC3E}">
        <p14:creationId xmlns:p14="http://schemas.microsoft.com/office/powerpoint/2010/main" val="2477231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AC4B-316D-463C-A6CD-7361494BAB10}"/>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0E17F658-EDAD-43B9-9903-9E12B136FF50}"/>
              </a:ext>
            </a:extLst>
          </p:cNvPr>
          <p:cNvSpPr>
            <a:spLocks noGrp="1"/>
          </p:cNvSpPr>
          <p:nvPr>
            <p:ph type="body" idx="1"/>
          </p:nvPr>
        </p:nvSpPr>
        <p:spPr/>
        <p:txBody>
          <a:bodyPr/>
          <a:lstStyle/>
          <a:p>
            <a:r>
              <a:rPr lang="en-US" dirty="0"/>
              <a:t>Open-floor Q&amp;A with the audience</a:t>
            </a:r>
          </a:p>
        </p:txBody>
      </p:sp>
    </p:spTree>
    <p:extLst>
      <p:ext uri="{BB962C8B-B14F-4D97-AF65-F5344CB8AC3E}">
        <p14:creationId xmlns:p14="http://schemas.microsoft.com/office/powerpoint/2010/main" val="293475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4AFA-A2DE-48E4-81E6-691D82333C38}"/>
              </a:ext>
            </a:extLst>
          </p:cNvPr>
          <p:cNvSpPr>
            <a:spLocks noGrp="1"/>
          </p:cNvSpPr>
          <p:nvPr>
            <p:ph type="title"/>
          </p:nvPr>
        </p:nvSpPr>
        <p:spPr/>
        <p:txBody>
          <a:bodyPr/>
          <a:lstStyle/>
          <a:p>
            <a:r>
              <a:rPr lang="en-US" dirty="0"/>
              <a:t>Top10 Obesity</a:t>
            </a:r>
          </a:p>
        </p:txBody>
      </p:sp>
      <p:pic>
        <p:nvPicPr>
          <p:cNvPr id="4" name="Content Placeholder 3">
            <a:extLst>
              <a:ext uri="{FF2B5EF4-FFF2-40B4-BE49-F238E27FC236}">
                <a16:creationId xmlns:a16="http://schemas.microsoft.com/office/drawing/2014/main" id="{6B9E4884-991A-45C8-AD8C-4101C10305AE}"/>
              </a:ext>
            </a:extLst>
          </p:cNvPr>
          <p:cNvPicPr>
            <a:picLocks noGrp="1" noChangeAspect="1"/>
          </p:cNvPicPr>
          <p:nvPr>
            <p:ph idx="1"/>
          </p:nvPr>
        </p:nvPicPr>
        <p:blipFill>
          <a:blip r:embed="rId2"/>
          <a:stretch>
            <a:fillRect/>
          </a:stretch>
        </p:blipFill>
        <p:spPr>
          <a:xfrm>
            <a:off x="1624012" y="2100262"/>
            <a:ext cx="8934450" cy="3667125"/>
          </a:xfrm>
          <a:prstGeom prst="rect">
            <a:avLst/>
          </a:prstGeom>
        </p:spPr>
      </p:pic>
    </p:spTree>
    <p:extLst>
      <p:ext uri="{BB962C8B-B14F-4D97-AF65-F5344CB8AC3E}">
        <p14:creationId xmlns:p14="http://schemas.microsoft.com/office/powerpoint/2010/main" val="10774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US" sz="4000" dirty="0"/>
              <a:t>The Impact of Behavioral Traits   of Gen X and Millennials on Obesity.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85000" lnSpcReduction="10000"/>
          </a:bodyPr>
          <a:lstStyle/>
          <a:p>
            <a:pPr algn="l"/>
            <a:r>
              <a:rPr lang="en-US" sz="2300" dirty="0">
                <a:solidFill>
                  <a:srgbClr val="5792BA"/>
                </a:solidFill>
              </a:rPr>
              <a:t>Dan K, </a:t>
            </a:r>
            <a:r>
              <a:rPr lang="en-US" dirty="0">
                <a:solidFill>
                  <a:srgbClr val="5792BA"/>
                </a:solidFill>
              </a:rPr>
              <a:t>Darlene B, </a:t>
            </a:r>
            <a:r>
              <a:rPr lang="en-US" sz="2300" dirty="0">
                <a:solidFill>
                  <a:srgbClr val="5792BA"/>
                </a:solidFill>
              </a:rPr>
              <a:t>Darlene K,</a:t>
            </a:r>
          </a:p>
          <a:p>
            <a:pPr algn="l"/>
            <a:r>
              <a:rPr lang="en-US" sz="2300" dirty="0">
                <a:solidFill>
                  <a:srgbClr val="5792BA"/>
                </a:solidFill>
              </a:rPr>
              <a:t>Taylor R.</a:t>
            </a:r>
          </a:p>
        </p:txBody>
      </p:sp>
    </p:spTree>
    <p:extLst>
      <p:ext uri="{BB962C8B-B14F-4D97-AF65-F5344CB8AC3E}">
        <p14:creationId xmlns:p14="http://schemas.microsoft.com/office/powerpoint/2010/main" val="158312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3A12-C923-40BA-9DBB-02B97575D2BC}"/>
              </a:ext>
            </a:extLst>
          </p:cNvPr>
          <p:cNvSpPr>
            <a:spLocks noGrp="1"/>
          </p:cNvSpPr>
          <p:nvPr>
            <p:ph type="title"/>
          </p:nvPr>
        </p:nvSpPr>
        <p:spPr/>
        <p:txBody>
          <a:bodyPr/>
          <a:lstStyle/>
          <a:p>
            <a:r>
              <a:rPr lang="en-US" dirty="0"/>
              <a:t>Motivation &amp; Summary Slide (Darlene B)</a:t>
            </a:r>
          </a:p>
        </p:txBody>
      </p:sp>
      <p:sp>
        <p:nvSpPr>
          <p:cNvPr id="3" name="Text Placeholder 2">
            <a:extLst>
              <a:ext uri="{FF2B5EF4-FFF2-40B4-BE49-F238E27FC236}">
                <a16:creationId xmlns:a16="http://schemas.microsoft.com/office/drawing/2014/main" id="{1C63E2B3-7194-473A-B976-1B41D3BAA542}"/>
              </a:ext>
            </a:extLst>
          </p:cNvPr>
          <p:cNvSpPr>
            <a:spLocks noGrp="1"/>
          </p:cNvSpPr>
          <p:nvPr>
            <p:ph type="body" idx="1"/>
          </p:nvPr>
        </p:nvSpPr>
        <p:spPr/>
        <p:txBody>
          <a:bodyPr>
            <a:normAutofit fontScale="85000" lnSpcReduction="20000"/>
          </a:bodyPr>
          <a:lstStyle/>
          <a:p>
            <a:r>
              <a:rPr lang="en-US" dirty="0"/>
              <a:t>Define the core message or hypothesis of your project.</a:t>
            </a:r>
          </a:p>
          <a:p>
            <a:r>
              <a:rPr lang="en-US" dirty="0"/>
              <a:t>Describe the questions you asked, and why you asked them</a:t>
            </a:r>
          </a:p>
          <a:p>
            <a:r>
              <a:rPr lang="en-US" dirty="0"/>
              <a:t>Describe whether you were able to answer these questions to your satisfaction, and briefly summarize your findings</a:t>
            </a:r>
          </a:p>
        </p:txBody>
      </p:sp>
    </p:spTree>
    <p:extLst>
      <p:ext uri="{BB962C8B-B14F-4D97-AF65-F5344CB8AC3E}">
        <p14:creationId xmlns:p14="http://schemas.microsoft.com/office/powerpoint/2010/main" val="325905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5F88-E158-40EB-A983-3B555B3F7934}"/>
              </a:ext>
            </a:extLst>
          </p:cNvPr>
          <p:cNvSpPr>
            <a:spLocks noGrp="1"/>
          </p:cNvSpPr>
          <p:nvPr>
            <p:ph type="title"/>
          </p:nvPr>
        </p:nvSpPr>
        <p:spPr/>
        <p:txBody>
          <a:bodyPr>
            <a:normAutofit fontScale="90000"/>
          </a:bodyPr>
          <a:lstStyle/>
          <a:p>
            <a:r>
              <a:rPr lang="en-US" dirty="0"/>
              <a:t>Is there a relationship between obesity and physical activity?</a:t>
            </a:r>
          </a:p>
        </p:txBody>
      </p:sp>
      <p:sp>
        <p:nvSpPr>
          <p:cNvPr id="3" name="Content Placeholder 2">
            <a:extLst>
              <a:ext uri="{FF2B5EF4-FFF2-40B4-BE49-F238E27FC236}">
                <a16:creationId xmlns:a16="http://schemas.microsoft.com/office/drawing/2014/main" id="{094434FC-B982-40EC-B3B5-5934D63AE0DC}"/>
              </a:ext>
            </a:extLst>
          </p:cNvPr>
          <p:cNvSpPr>
            <a:spLocks noGrp="1"/>
          </p:cNvSpPr>
          <p:nvPr>
            <p:ph sz="half" idx="1"/>
          </p:nvPr>
        </p:nvSpPr>
        <p:spPr/>
        <p:txBody>
          <a:bodyPr/>
          <a:lstStyle/>
          <a:p>
            <a:r>
              <a:rPr lang="en-US" dirty="0"/>
              <a:t>H1 – There is a relationship</a:t>
            </a:r>
          </a:p>
        </p:txBody>
      </p:sp>
      <p:sp>
        <p:nvSpPr>
          <p:cNvPr id="4" name="Content Placeholder 3">
            <a:extLst>
              <a:ext uri="{FF2B5EF4-FFF2-40B4-BE49-F238E27FC236}">
                <a16:creationId xmlns:a16="http://schemas.microsoft.com/office/drawing/2014/main" id="{F3942C18-5B18-432A-BB38-A0459997E364}"/>
              </a:ext>
            </a:extLst>
          </p:cNvPr>
          <p:cNvSpPr>
            <a:spLocks noGrp="1"/>
          </p:cNvSpPr>
          <p:nvPr>
            <p:ph sz="half" idx="2"/>
          </p:nvPr>
        </p:nvSpPr>
        <p:spPr/>
        <p:txBody>
          <a:bodyPr/>
          <a:lstStyle/>
          <a:p>
            <a:r>
              <a:rPr lang="en-US" dirty="0"/>
              <a:t>H0 – There is no relationship.</a:t>
            </a:r>
          </a:p>
        </p:txBody>
      </p:sp>
      <p:pic>
        <p:nvPicPr>
          <p:cNvPr id="10" name="Picture 9">
            <a:extLst>
              <a:ext uri="{FF2B5EF4-FFF2-40B4-BE49-F238E27FC236}">
                <a16:creationId xmlns:a16="http://schemas.microsoft.com/office/drawing/2014/main" id="{2D91B7E2-5FC6-4B6E-986D-1C116DBA3286}"/>
              </a:ext>
            </a:extLst>
          </p:cNvPr>
          <p:cNvPicPr>
            <a:picLocks noChangeAspect="1"/>
          </p:cNvPicPr>
          <p:nvPr/>
        </p:nvPicPr>
        <p:blipFill>
          <a:blip r:embed="rId2"/>
          <a:stretch>
            <a:fillRect/>
          </a:stretch>
        </p:blipFill>
        <p:spPr>
          <a:xfrm>
            <a:off x="7666915" y="2611435"/>
            <a:ext cx="2733675" cy="2552700"/>
          </a:xfrm>
          <a:prstGeom prst="rect">
            <a:avLst/>
          </a:prstGeom>
        </p:spPr>
      </p:pic>
      <p:pic>
        <p:nvPicPr>
          <p:cNvPr id="11" name="Picture 10">
            <a:extLst>
              <a:ext uri="{FF2B5EF4-FFF2-40B4-BE49-F238E27FC236}">
                <a16:creationId xmlns:a16="http://schemas.microsoft.com/office/drawing/2014/main" id="{322BBEE6-DCEA-4137-81FB-B69A23AC0D79}"/>
              </a:ext>
            </a:extLst>
          </p:cNvPr>
          <p:cNvPicPr>
            <a:picLocks noChangeAspect="1"/>
          </p:cNvPicPr>
          <p:nvPr/>
        </p:nvPicPr>
        <p:blipFill>
          <a:blip r:embed="rId3"/>
          <a:stretch>
            <a:fillRect/>
          </a:stretch>
        </p:blipFill>
        <p:spPr>
          <a:xfrm>
            <a:off x="1791410" y="2611435"/>
            <a:ext cx="2743200" cy="2552700"/>
          </a:xfrm>
          <a:prstGeom prst="rect">
            <a:avLst/>
          </a:prstGeom>
        </p:spPr>
      </p:pic>
    </p:spTree>
    <p:extLst>
      <p:ext uri="{BB962C8B-B14F-4D97-AF65-F5344CB8AC3E}">
        <p14:creationId xmlns:p14="http://schemas.microsoft.com/office/powerpoint/2010/main" val="243749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DB90E-7DEB-4E12-9C89-3045490B0FB4}"/>
              </a:ext>
            </a:extLst>
          </p:cNvPr>
          <p:cNvSpPr>
            <a:spLocks noGrp="1"/>
          </p:cNvSpPr>
          <p:nvPr>
            <p:ph type="title"/>
          </p:nvPr>
        </p:nvSpPr>
        <p:spPr>
          <a:xfrm>
            <a:off x="5139236" y="1097280"/>
            <a:ext cx="6043875" cy="4626864"/>
          </a:xfrm>
        </p:spPr>
        <p:txBody>
          <a:bodyPr vert="horz" lIns="91440" tIns="45720" rIns="91440" bIns="45720" rtlCol="0" anchor="ctr">
            <a:normAutofit/>
          </a:bodyPr>
          <a:lstStyle/>
          <a:p>
            <a:pPr algn="l"/>
            <a:r>
              <a:rPr lang="en-US" sz="5400" dirty="0"/>
              <a:t>Questions &amp; Data</a:t>
            </a:r>
          </a:p>
        </p:txBody>
      </p:sp>
      <p:sp>
        <p:nvSpPr>
          <p:cNvPr id="3" name="Text Placeholder 2">
            <a:extLst>
              <a:ext uri="{FF2B5EF4-FFF2-40B4-BE49-F238E27FC236}">
                <a16:creationId xmlns:a16="http://schemas.microsoft.com/office/drawing/2014/main" id="{F052DCE2-DC0D-45B1-BB55-B9041569CA50}"/>
              </a:ext>
            </a:extLst>
          </p:cNvPr>
          <p:cNvSpPr>
            <a:spLocks noGrp="1"/>
          </p:cNvSpPr>
          <p:nvPr>
            <p:ph type="body" idx="1"/>
          </p:nvPr>
        </p:nvSpPr>
        <p:spPr>
          <a:xfrm>
            <a:off x="913795" y="1097280"/>
            <a:ext cx="3256177" cy="4626863"/>
          </a:xfrm>
        </p:spPr>
        <p:txBody>
          <a:bodyPr vert="horz" lIns="91440" tIns="45720" rIns="91440" bIns="45720" rtlCol="0" anchor="ctr">
            <a:normAutofit/>
          </a:bodyPr>
          <a:lstStyle/>
          <a:p>
            <a:pPr algn="r"/>
            <a:r>
              <a:rPr lang="en-US" dirty="0"/>
              <a:t>Elaborate on the questions you asked, describing what kinds of data you needed to answer them, and where you found it</a:t>
            </a:r>
            <a:endParaRPr lang="en-US"/>
          </a:p>
        </p:txBody>
      </p:sp>
      <p:cxnSp>
        <p:nvCxnSpPr>
          <p:cNvPr id="10" name="Straight Connector 9">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33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44D55-A9C4-4C12-9373-A86002736229}"/>
              </a:ext>
            </a:extLst>
          </p:cNvPr>
          <p:cNvSpPr>
            <a:spLocks noGrp="1"/>
          </p:cNvSpPr>
          <p:nvPr>
            <p:ph type="title"/>
          </p:nvPr>
        </p:nvSpPr>
        <p:spPr>
          <a:xfrm>
            <a:off x="924443" y="1023257"/>
            <a:ext cx="3732902" cy="4570457"/>
          </a:xfrm>
          <a:effectLst/>
        </p:spPr>
        <p:txBody>
          <a:bodyPr>
            <a:normAutofit/>
          </a:bodyPr>
          <a:lstStyle/>
          <a:p>
            <a:pPr algn="l"/>
            <a:r>
              <a:rPr lang="en-US"/>
              <a:t>Questions &amp; Data</a:t>
            </a:r>
          </a:p>
        </p:txBody>
      </p:sp>
      <p:cxnSp>
        <p:nvCxnSpPr>
          <p:cNvPr id="26" name="Straight Connector 25">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123FC6-AEE9-46F6-A5E0-60C44457913F}"/>
              </a:ext>
            </a:extLst>
          </p:cNvPr>
          <p:cNvSpPr>
            <a:spLocks noGrp="1"/>
          </p:cNvSpPr>
          <p:nvPr>
            <p:ph idx="1"/>
          </p:nvPr>
        </p:nvSpPr>
        <p:spPr>
          <a:xfrm>
            <a:off x="5252560" y="1023257"/>
            <a:ext cx="6025645" cy="4570457"/>
          </a:xfrm>
          <a:effectLst/>
        </p:spPr>
        <p:txBody>
          <a:bodyPr anchor="ctr">
            <a:normAutofit/>
          </a:bodyPr>
          <a:lstStyle/>
          <a:p>
            <a:r>
              <a:rPr lang="en-US" dirty="0"/>
              <a:t>Question: How does diet and exercise contribute to rates of obesity in Millennials and Gen X?</a:t>
            </a:r>
          </a:p>
          <a:p>
            <a:r>
              <a:rPr lang="en-US" dirty="0"/>
              <a:t>Scope Summary: our analysis will examine the relationship between nutritional and lifestyle behaviors (diet, exercise, etc..) and the rates of obesity between Millennials and Gen X.</a:t>
            </a:r>
          </a:p>
        </p:txBody>
      </p:sp>
    </p:spTree>
    <p:extLst>
      <p:ext uri="{BB962C8B-B14F-4D97-AF65-F5344CB8AC3E}">
        <p14:creationId xmlns:p14="http://schemas.microsoft.com/office/powerpoint/2010/main" val="410547339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AE1A-8884-4B8E-8DFB-840CA7CCBE93}"/>
              </a:ext>
            </a:extLst>
          </p:cNvPr>
          <p:cNvSpPr>
            <a:spLocks noGrp="1"/>
          </p:cNvSpPr>
          <p:nvPr>
            <p:ph type="title"/>
          </p:nvPr>
        </p:nvSpPr>
        <p:spPr>
          <a:xfrm>
            <a:off x="707147" y="609599"/>
            <a:ext cx="10417085" cy="1296203"/>
          </a:xfrm>
        </p:spPr>
        <p:txBody>
          <a:bodyPr vert="horz" lIns="91440" tIns="45720" rIns="91440" bIns="45720" rtlCol="0" anchor="ctr">
            <a:normAutofit/>
          </a:bodyPr>
          <a:lstStyle/>
          <a:p>
            <a:r>
              <a:rPr lang="en-US" sz="4000" dirty="0"/>
              <a:t>What kinds of data was needed? </a:t>
            </a:r>
            <a:br>
              <a:rPr lang="en-US" sz="4000" dirty="0"/>
            </a:br>
            <a:r>
              <a:rPr lang="en-US" sz="4000" dirty="0"/>
              <a:t>Where did we find it</a:t>
            </a:r>
          </a:p>
        </p:txBody>
      </p:sp>
      <p:sp>
        <p:nvSpPr>
          <p:cNvPr id="4" name="Text Placeholder 3">
            <a:extLst>
              <a:ext uri="{FF2B5EF4-FFF2-40B4-BE49-F238E27FC236}">
                <a16:creationId xmlns:a16="http://schemas.microsoft.com/office/drawing/2014/main" id="{54545649-560E-44F7-816A-8D3FCA615124}"/>
              </a:ext>
            </a:extLst>
          </p:cNvPr>
          <p:cNvSpPr>
            <a:spLocks noGrp="1"/>
          </p:cNvSpPr>
          <p:nvPr>
            <p:ph type="body" sz="half" idx="2"/>
          </p:nvPr>
        </p:nvSpPr>
        <p:spPr>
          <a:xfrm>
            <a:off x="707147" y="2002055"/>
            <a:ext cx="10417085" cy="2289051"/>
          </a:xfrm>
        </p:spPr>
        <p:txBody>
          <a:bodyPr vert="horz" lIns="91440" tIns="45720" rIns="91440" bIns="45720" rtlCol="0" anchor="t">
            <a:normAutofit/>
          </a:bodyPr>
          <a:lstStyle/>
          <a:p>
            <a:pPr algn="l"/>
            <a:r>
              <a:rPr lang="en-US" b="1" u="sng" dirty="0"/>
              <a:t>BRFSS</a:t>
            </a:r>
            <a:r>
              <a:rPr lang="en-US" dirty="0"/>
              <a:t>  - </a:t>
            </a:r>
            <a:r>
              <a:rPr lang="en-US" b="0" i="0" dirty="0"/>
              <a:t>The Behavioral Risk Factor Surveillance System is the nation’s premier system of health-related telephone surveys that collect state data about U.S. residents regarding their health-related risk behaviors, chronic health conditions, and use of preventive services.</a:t>
            </a:r>
          </a:p>
          <a:p>
            <a:pPr algn="l"/>
            <a:r>
              <a:rPr lang="en-US" b="1" u="sng" dirty="0"/>
              <a:t>NHANES</a:t>
            </a:r>
            <a:r>
              <a:rPr lang="en-US" dirty="0"/>
              <a:t> - </a:t>
            </a:r>
            <a:r>
              <a:rPr lang="en-US" b="0" i="0" dirty="0"/>
              <a:t>The National Health and Nutrition Examination Survey is a program of studies designed to assess the health and nutritional status of adults and children in the United States. The survey is unique in that it combines interviews and physical examinations. </a:t>
            </a:r>
            <a:endParaRPr lang="en-US" dirty="0"/>
          </a:p>
        </p:txBody>
      </p:sp>
      <p:sp>
        <p:nvSpPr>
          <p:cNvPr id="22" name="Rectangle 21">
            <a:extLst>
              <a:ext uri="{FF2B5EF4-FFF2-40B4-BE49-F238E27FC236}">
                <a16:creationId xmlns:a16="http://schemas.microsoft.com/office/drawing/2014/main" id="{5DCA8B5A-4E56-4996-92AD-275D26725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4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C55EA5-C0A3-4892-94F7-28A25888A8EF}"/>
              </a:ext>
            </a:extLst>
          </p:cNvPr>
          <p:cNvPicPr>
            <a:picLocks noChangeAspect="1"/>
          </p:cNvPicPr>
          <p:nvPr/>
        </p:nvPicPr>
        <p:blipFill>
          <a:blip r:embed="rId3"/>
          <a:stretch>
            <a:fillRect/>
          </a:stretch>
        </p:blipFill>
        <p:spPr>
          <a:xfrm>
            <a:off x="1288824" y="4715576"/>
            <a:ext cx="1289304" cy="1289304"/>
          </a:xfrm>
          <a:prstGeom prst="rect">
            <a:avLst/>
          </a:prstGeom>
        </p:spPr>
      </p:pic>
      <p:sp>
        <p:nvSpPr>
          <p:cNvPr id="24" name="Rectangle 23">
            <a:extLst>
              <a:ext uri="{FF2B5EF4-FFF2-40B4-BE49-F238E27FC236}">
                <a16:creationId xmlns:a16="http://schemas.microsoft.com/office/drawing/2014/main" id="{254A5F27-5BCC-4877-84E6-68FA8726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988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83C1B0-2C7A-49EB-A79C-7020CDE70C05}"/>
              </a:ext>
            </a:extLst>
          </p:cNvPr>
          <p:cNvPicPr>
            <a:picLocks noChangeAspect="1"/>
          </p:cNvPicPr>
          <p:nvPr/>
        </p:nvPicPr>
        <p:blipFill>
          <a:blip r:embed="rId4"/>
          <a:stretch>
            <a:fillRect/>
          </a:stretch>
        </p:blipFill>
        <p:spPr>
          <a:xfrm>
            <a:off x="3685512" y="5070945"/>
            <a:ext cx="2121408" cy="578565"/>
          </a:xfrm>
          <a:prstGeom prst="rect">
            <a:avLst/>
          </a:prstGeom>
        </p:spPr>
      </p:pic>
      <p:sp>
        <p:nvSpPr>
          <p:cNvPr id="26" name="Rectangle 25">
            <a:extLst>
              <a:ext uri="{FF2B5EF4-FFF2-40B4-BE49-F238E27FC236}">
                <a16:creationId xmlns:a16="http://schemas.microsoft.com/office/drawing/2014/main" id="{417F62F5-39C0-4E25-A65C-AA8A83A6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62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18E28D-1CA2-435C-8B20-E392AABF00BE}"/>
              </a:ext>
            </a:extLst>
          </p:cNvPr>
          <p:cNvPicPr>
            <a:picLocks noChangeAspect="1"/>
          </p:cNvPicPr>
          <p:nvPr/>
        </p:nvPicPr>
        <p:blipFill>
          <a:blip r:embed="rId5"/>
          <a:stretch>
            <a:fillRect/>
          </a:stretch>
        </p:blipFill>
        <p:spPr>
          <a:xfrm>
            <a:off x="6498252" y="5183444"/>
            <a:ext cx="2121408" cy="353567"/>
          </a:xfrm>
          <a:prstGeom prst="rect">
            <a:avLst/>
          </a:prstGeom>
        </p:spPr>
      </p:pic>
      <p:sp>
        <p:nvSpPr>
          <p:cNvPr id="28" name="Rectangle 27">
            <a:extLst>
              <a:ext uri="{FF2B5EF4-FFF2-40B4-BE49-F238E27FC236}">
                <a16:creationId xmlns:a16="http://schemas.microsoft.com/office/drawing/2014/main" id="{C01D2AED-696A-4D1A-9E85-51A93EDF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36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FC6E54-B731-4262-8CAA-7B4F0E871C61}"/>
              </a:ext>
            </a:extLst>
          </p:cNvPr>
          <p:cNvPicPr>
            <a:picLocks noChangeAspect="1"/>
          </p:cNvPicPr>
          <p:nvPr/>
        </p:nvPicPr>
        <p:blipFill rotWithShape="1">
          <a:blip r:embed="rId6"/>
          <a:srcRect r="88739"/>
          <a:stretch/>
        </p:blipFill>
        <p:spPr>
          <a:xfrm>
            <a:off x="9409642" y="4723395"/>
            <a:ext cx="1924107" cy="1281486"/>
          </a:xfrm>
          <a:prstGeom prst="rect">
            <a:avLst/>
          </a:prstGeom>
        </p:spPr>
      </p:pic>
    </p:spTree>
    <p:extLst>
      <p:ext uri="{BB962C8B-B14F-4D97-AF65-F5344CB8AC3E}">
        <p14:creationId xmlns:p14="http://schemas.microsoft.com/office/powerpoint/2010/main" val="195318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D920-1833-4B12-88DC-66A5A1B3740E}"/>
              </a:ext>
            </a:extLst>
          </p:cNvPr>
          <p:cNvSpPr>
            <a:spLocks noGrp="1"/>
          </p:cNvSpPr>
          <p:nvPr>
            <p:ph type="title"/>
          </p:nvPr>
        </p:nvSpPr>
        <p:spPr/>
        <p:txBody>
          <a:bodyPr/>
          <a:lstStyle/>
          <a:p>
            <a:r>
              <a:rPr lang="en-US" dirty="0"/>
              <a:t>Data Cleanup &amp; Exploration (Taylor)</a:t>
            </a:r>
          </a:p>
        </p:txBody>
      </p:sp>
      <p:sp>
        <p:nvSpPr>
          <p:cNvPr id="3" name="Text Placeholder 2">
            <a:extLst>
              <a:ext uri="{FF2B5EF4-FFF2-40B4-BE49-F238E27FC236}">
                <a16:creationId xmlns:a16="http://schemas.microsoft.com/office/drawing/2014/main" id="{C5F62821-9500-48D4-B989-73D28D3C4247}"/>
              </a:ext>
            </a:extLst>
          </p:cNvPr>
          <p:cNvSpPr>
            <a:spLocks noGrp="1"/>
          </p:cNvSpPr>
          <p:nvPr>
            <p:ph type="body" idx="1"/>
          </p:nvPr>
        </p:nvSpPr>
        <p:spPr/>
        <p:txBody>
          <a:bodyPr>
            <a:normAutofit fontScale="70000" lnSpcReduction="20000"/>
          </a:bodyPr>
          <a:lstStyle/>
          <a:p>
            <a:r>
              <a:rPr lang="en-US" dirty="0"/>
              <a:t>Describe the exploration and cleanup process</a:t>
            </a:r>
          </a:p>
          <a:p>
            <a:r>
              <a:rPr lang="en-US" dirty="0"/>
              <a:t>Discuss insights you had while exploring the data that you didn't anticipate</a:t>
            </a:r>
          </a:p>
          <a:p>
            <a:r>
              <a:rPr lang="en-US" dirty="0"/>
              <a:t>Discuss any problems that arose after exploring the data, and how you resolved them</a:t>
            </a:r>
          </a:p>
          <a:p>
            <a:r>
              <a:rPr lang="en-US" dirty="0"/>
              <a:t>Present and discuss interesting figures developed during exploration, ideally with the help of </a:t>
            </a:r>
            <a:r>
              <a:rPr lang="en-US" dirty="0" err="1"/>
              <a:t>Jupyter</a:t>
            </a:r>
            <a:r>
              <a:rPr lang="en-US" dirty="0"/>
              <a:t> Notebook</a:t>
            </a:r>
          </a:p>
        </p:txBody>
      </p:sp>
    </p:spTree>
    <p:extLst>
      <p:ext uri="{BB962C8B-B14F-4D97-AF65-F5344CB8AC3E}">
        <p14:creationId xmlns:p14="http://schemas.microsoft.com/office/powerpoint/2010/main" val="301069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5DE9-789F-4CA3-B96A-F67243F335B6}"/>
              </a:ext>
            </a:extLst>
          </p:cNvPr>
          <p:cNvSpPr>
            <a:spLocks noGrp="1"/>
          </p:cNvSpPr>
          <p:nvPr>
            <p:ph type="title"/>
          </p:nvPr>
        </p:nvSpPr>
        <p:spPr/>
        <p:txBody>
          <a:bodyPr/>
          <a:lstStyle/>
          <a:p>
            <a:r>
              <a:rPr lang="en-US" dirty="0"/>
              <a:t>Data Analysis (all)</a:t>
            </a:r>
          </a:p>
        </p:txBody>
      </p:sp>
      <p:sp>
        <p:nvSpPr>
          <p:cNvPr id="3" name="Text Placeholder 2">
            <a:extLst>
              <a:ext uri="{FF2B5EF4-FFF2-40B4-BE49-F238E27FC236}">
                <a16:creationId xmlns:a16="http://schemas.microsoft.com/office/drawing/2014/main" id="{E030626D-83DA-45E0-8498-161D78835989}"/>
              </a:ext>
            </a:extLst>
          </p:cNvPr>
          <p:cNvSpPr>
            <a:spLocks noGrp="1"/>
          </p:cNvSpPr>
          <p:nvPr>
            <p:ph type="body" idx="1"/>
          </p:nvPr>
        </p:nvSpPr>
        <p:spPr/>
        <p:txBody>
          <a:bodyPr>
            <a:normAutofit fontScale="92500" lnSpcReduction="20000"/>
          </a:bodyPr>
          <a:lstStyle/>
          <a:p>
            <a:r>
              <a:rPr lang="en-US" dirty="0"/>
              <a:t>Discuss the steps you took to analyze the data and answer each question you asked in your proposal</a:t>
            </a:r>
          </a:p>
          <a:p>
            <a:r>
              <a:rPr lang="en-US" dirty="0"/>
              <a:t>Present and discuss interesting figures developed during analysis, ideally with the help of </a:t>
            </a:r>
            <a:r>
              <a:rPr lang="en-US" dirty="0" err="1"/>
              <a:t>Jupyter</a:t>
            </a:r>
            <a:r>
              <a:rPr lang="en-US" dirty="0"/>
              <a:t> Notebook</a:t>
            </a:r>
          </a:p>
        </p:txBody>
      </p:sp>
    </p:spTree>
    <p:extLst>
      <p:ext uri="{BB962C8B-B14F-4D97-AF65-F5344CB8AC3E}">
        <p14:creationId xmlns:p14="http://schemas.microsoft.com/office/powerpoint/2010/main" val="3560872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418F4C055AA04CBEA051B01E548FE7" ma:contentTypeVersion="13" ma:contentTypeDescription="Create a new document." ma:contentTypeScope="" ma:versionID="a5f2c2fe61caae45080789e8c5528b2f">
  <xsd:schema xmlns:xsd="http://www.w3.org/2001/XMLSchema" xmlns:xs="http://www.w3.org/2001/XMLSchema" xmlns:p="http://schemas.microsoft.com/office/2006/metadata/properties" xmlns:ns3="077ba8de-886e-4701-a0e4-49abe3faf475" xmlns:ns4="d089999e-d689-414c-b886-05d2fa5e20b3" targetNamespace="http://schemas.microsoft.com/office/2006/metadata/properties" ma:root="true" ma:fieldsID="93eda08b370dbb512178adfafbb22c23" ns3:_="" ns4:_="">
    <xsd:import namespace="077ba8de-886e-4701-a0e4-49abe3faf475"/>
    <xsd:import namespace="d089999e-d689-414c-b886-05d2fa5e20b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7ba8de-886e-4701-a0e4-49abe3faf4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9999e-d689-414c-b886-05d2fa5e20b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77ba8de-886e-4701-a0e4-49abe3faf47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98B74E9E-F00A-40CA-B9BC-379999B16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7ba8de-886e-4701-a0e4-49abe3faf475"/>
    <ds:schemaRef ds:uri="d089999e-d689-414c-b886-05d2fa5e20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d089999e-d689-414c-b886-05d2fa5e20b3"/>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077ba8de-886e-4701-a0e4-49abe3faf475"/>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57</Paragraphs>
  <Slides>18</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 Nova</vt:lpstr>
      <vt:lpstr>Arial Nova Light</vt:lpstr>
      <vt:lpstr>Wingdings 2</vt:lpstr>
      <vt:lpstr>SlateVTI</vt:lpstr>
      <vt:lpstr>PowerPoint Presentation</vt:lpstr>
      <vt:lpstr>The Impact of Behavioral Traits   of Gen X and Millennials on Obesity. </vt:lpstr>
      <vt:lpstr>Motivation &amp; Summary Slide (Darlene B)</vt:lpstr>
      <vt:lpstr>Is there a relationship between obesity and physical activity?</vt:lpstr>
      <vt:lpstr>Questions &amp; Data</vt:lpstr>
      <vt:lpstr>Questions &amp; Data</vt:lpstr>
      <vt:lpstr>What kinds of data was needed?  Where did we find it</vt:lpstr>
      <vt:lpstr>Data Cleanup &amp; Exploration (Taylor)</vt:lpstr>
      <vt:lpstr>Data Analysis (all)</vt:lpstr>
      <vt:lpstr>PowerPoint Presentation</vt:lpstr>
      <vt:lpstr>PowerPoint Presentation</vt:lpstr>
      <vt:lpstr>Generation X</vt:lpstr>
      <vt:lpstr>Millennials</vt:lpstr>
      <vt:lpstr>Discussion (all)</vt:lpstr>
      <vt:lpstr>Post Mortem (Darlene B)</vt:lpstr>
      <vt:lpstr>ValueError: x and y must have the same length. </vt:lpstr>
      <vt:lpstr>Questions?</vt:lpstr>
      <vt:lpstr>Top10 Obesity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2020-07-02T01:20:25Z</dcterms:created>
  <dcterms:modified xsi:type="dcterms:W3CDTF">2020-07-02T02:16:13Z</dcterms:modified>
</cp:coreProperties>
</file>